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0" r:id="rId3"/>
    <p:sldId id="261" r:id="rId4"/>
    <p:sldId id="262" r:id="rId5"/>
    <p:sldId id="263" r:id="rId6"/>
    <p:sldId id="264" r:id="rId7"/>
    <p:sldId id="265" r:id="rId8"/>
    <p:sldId id="270" r:id="rId9"/>
    <p:sldId id="266" r:id="rId10"/>
    <p:sldId id="267" r:id="rId11"/>
    <p:sldId id="268" r:id="rId12"/>
    <p:sldId id="269" r:id="rId13"/>
    <p:sldId id="259" r:id="rId14"/>
    <p:sldId id="271" r:id="rId15"/>
    <p:sldId id="272" r:id="rId16"/>
    <p:sldId id="273" r:id="rId17"/>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5" autoAdjust="0"/>
    <p:restoredTop sz="94660"/>
  </p:normalViewPr>
  <p:slideViewPr>
    <p:cSldViewPr>
      <p:cViewPr varScale="1">
        <p:scale>
          <a:sx n="67" d="100"/>
          <a:sy n="67" d="100"/>
        </p:scale>
        <p:origin x="130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auto">
      <p:bgPr>
        <a:gradFill rotWithShape="0">
          <a:gsLst>
            <a:gs pos="0">
              <a:srgbClr val="FFFFFF"/>
            </a:gs>
            <a:gs pos="100000">
              <a:schemeClr val="accent2"/>
            </a:gs>
          </a:gsLst>
          <a:lin ang="27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43038" y="2971800"/>
            <a:ext cx="7313612" cy="990600"/>
          </a:xfrm>
        </p:spPr>
        <p:txBody>
          <a:bodyPr/>
          <a:lstStyle>
            <a:lvl1pPr>
              <a:defRPr/>
            </a:lvl1pPr>
          </a:lstStyle>
          <a:p>
            <a:pPr lvl="0"/>
            <a:r>
              <a:rPr lang="en-AU" noProof="0" smtClean="0"/>
              <a:t>Click to edit Master title style</a:t>
            </a:r>
          </a:p>
        </p:txBody>
      </p:sp>
      <p:sp>
        <p:nvSpPr>
          <p:cNvPr id="5123" name="Rectangle 3"/>
          <p:cNvSpPr>
            <a:spLocks noGrp="1" noChangeArrowheads="1"/>
          </p:cNvSpPr>
          <p:nvPr>
            <p:ph type="subTitle" idx="1"/>
          </p:nvPr>
        </p:nvSpPr>
        <p:spPr>
          <a:xfrm>
            <a:off x="1443038" y="4191000"/>
            <a:ext cx="7313612" cy="1447800"/>
          </a:xfrm>
        </p:spPr>
        <p:txBody>
          <a:bodyPr/>
          <a:lstStyle>
            <a:lvl1pPr marL="0" indent="0">
              <a:buFontTx/>
              <a:buNone/>
              <a:defRPr/>
            </a:lvl1pPr>
          </a:lstStyle>
          <a:p>
            <a:pPr lvl="0"/>
            <a:r>
              <a:rPr lang="en-AU"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AU"/>
          </a:p>
        </p:txBody>
      </p:sp>
      <p:sp>
        <p:nvSpPr>
          <p:cNvPr id="5" name="Rectangle 5"/>
          <p:cNvSpPr>
            <a:spLocks noGrp="1" noChangeArrowheads="1"/>
          </p:cNvSpPr>
          <p:nvPr>
            <p:ph type="ftr" sz="quarter" idx="11"/>
          </p:nvPr>
        </p:nvSpPr>
        <p:spPr/>
        <p:txBody>
          <a:bodyPr/>
          <a:lstStyle>
            <a:lvl1pPr>
              <a:defRPr/>
            </a:lvl1pPr>
          </a:lstStyle>
          <a:p>
            <a:pPr>
              <a:defRPr/>
            </a:pPr>
            <a:endParaRPr lang="en-AU"/>
          </a:p>
        </p:txBody>
      </p:sp>
      <p:sp>
        <p:nvSpPr>
          <p:cNvPr id="6" name="Rectangle 6"/>
          <p:cNvSpPr>
            <a:spLocks noGrp="1" noChangeArrowheads="1"/>
          </p:cNvSpPr>
          <p:nvPr>
            <p:ph type="sldNum" sz="quarter" idx="12"/>
          </p:nvPr>
        </p:nvSpPr>
        <p:spPr/>
        <p:txBody>
          <a:bodyPr/>
          <a:lstStyle>
            <a:lvl1pPr>
              <a:defRPr/>
            </a:lvl1pPr>
          </a:lstStyle>
          <a:p>
            <a:pPr>
              <a:defRPr/>
            </a:pPr>
            <a:fld id="{9A56F406-E0DD-49D2-AEF4-0FD7AA7E2666}" type="slidenum">
              <a:rPr lang="en-AU"/>
              <a:pPr>
                <a:defRPr/>
              </a:pPr>
              <a:t>‹#›</a:t>
            </a:fld>
            <a:endParaRPr lang="en-AU"/>
          </a:p>
        </p:txBody>
      </p:sp>
    </p:spTree>
    <p:extLst>
      <p:ext uri="{BB962C8B-B14F-4D97-AF65-F5344CB8AC3E}">
        <p14:creationId xmlns:p14="http://schemas.microsoft.com/office/powerpoint/2010/main" val="10531997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D93E4F9F-B83B-4D38-9DFE-FB0F8A82036E}" type="slidenum">
              <a:rPr lang="en-AU"/>
              <a:pPr>
                <a:defRPr/>
              </a:pPr>
              <a:t>‹#›</a:t>
            </a:fld>
            <a:endParaRPr lang="en-AU"/>
          </a:p>
        </p:txBody>
      </p:sp>
    </p:spTree>
    <p:extLst>
      <p:ext uri="{BB962C8B-B14F-4D97-AF65-F5344CB8AC3E}">
        <p14:creationId xmlns:p14="http://schemas.microsoft.com/office/powerpoint/2010/main" val="13858742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BAE49FB-D7FB-4927-B479-38983845D3D5}" type="slidenum">
              <a:rPr lang="en-AU"/>
              <a:pPr>
                <a:defRPr/>
              </a:pPr>
              <a:t>‹#›</a:t>
            </a:fld>
            <a:endParaRPr lang="en-AU"/>
          </a:p>
        </p:txBody>
      </p:sp>
    </p:spTree>
    <p:extLst>
      <p:ext uri="{BB962C8B-B14F-4D97-AF65-F5344CB8AC3E}">
        <p14:creationId xmlns:p14="http://schemas.microsoft.com/office/powerpoint/2010/main" val="37944220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AE5891D-EDC7-426E-A836-37A9BDC3B084}" type="slidenum">
              <a:rPr lang="en-AU"/>
              <a:pPr>
                <a:defRPr/>
              </a:pPr>
              <a:t>‹#›</a:t>
            </a:fld>
            <a:endParaRPr lang="en-AU"/>
          </a:p>
        </p:txBody>
      </p:sp>
    </p:spTree>
    <p:extLst>
      <p:ext uri="{BB962C8B-B14F-4D97-AF65-F5344CB8AC3E}">
        <p14:creationId xmlns:p14="http://schemas.microsoft.com/office/powerpoint/2010/main" val="41401312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7A38B07-95B1-4A74-AC59-E0C95EAF9C7B}" type="slidenum">
              <a:rPr lang="en-AU"/>
              <a:pPr>
                <a:defRPr/>
              </a:pPr>
              <a:t>‹#›</a:t>
            </a:fld>
            <a:endParaRPr lang="en-AU"/>
          </a:p>
        </p:txBody>
      </p:sp>
    </p:spTree>
    <p:extLst>
      <p:ext uri="{BB962C8B-B14F-4D97-AF65-F5344CB8AC3E}">
        <p14:creationId xmlns:p14="http://schemas.microsoft.com/office/powerpoint/2010/main" val="38655779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8D1A110-7860-42F0-B82B-478E2DFDD684}" type="slidenum">
              <a:rPr lang="en-AU"/>
              <a:pPr>
                <a:defRPr/>
              </a:pPr>
              <a:t>‹#›</a:t>
            </a:fld>
            <a:endParaRPr lang="en-AU"/>
          </a:p>
        </p:txBody>
      </p:sp>
    </p:spTree>
    <p:extLst>
      <p:ext uri="{BB962C8B-B14F-4D97-AF65-F5344CB8AC3E}">
        <p14:creationId xmlns:p14="http://schemas.microsoft.com/office/powerpoint/2010/main" val="32568287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EE3B0816-A841-4A2D-803A-640E37B25B6F}" type="slidenum">
              <a:rPr lang="en-AU"/>
              <a:pPr>
                <a:defRPr/>
              </a:pPr>
              <a:t>‹#›</a:t>
            </a:fld>
            <a:endParaRPr lang="en-AU"/>
          </a:p>
        </p:txBody>
      </p:sp>
    </p:spTree>
    <p:extLst>
      <p:ext uri="{BB962C8B-B14F-4D97-AF65-F5344CB8AC3E}">
        <p14:creationId xmlns:p14="http://schemas.microsoft.com/office/powerpoint/2010/main" val="16288320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B05C2BF1-9837-47FA-BBE4-A05A20D60934}" type="slidenum">
              <a:rPr lang="en-AU"/>
              <a:pPr>
                <a:defRPr/>
              </a:pPr>
              <a:t>‹#›</a:t>
            </a:fld>
            <a:endParaRPr lang="en-AU"/>
          </a:p>
        </p:txBody>
      </p:sp>
    </p:spTree>
    <p:extLst>
      <p:ext uri="{BB962C8B-B14F-4D97-AF65-F5344CB8AC3E}">
        <p14:creationId xmlns:p14="http://schemas.microsoft.com/office/powerpoint/2010/main" val="21867249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C1A9DDB3-7E2A-4A27-B63A-9E3FA1E810BA}" type="slidenum">
              <a:rPr lang="en-AU"/>
              <a:pPr>
                <a:defRPr/>
              </a:pPr>
              <a:t>‹#›</a:t>
            </a:fld>
            <a:endParaRPr lang="en-AU"/>
          </a:p>
        </p:txBody>
      </p:sp>
    </p:spTree>
    <p:extLst>
      <p:ext uri="{BB962C8B-B14F-4D97-AF65-F5344CB8AC3E}">
        <p14:creationId xmlns:p14="http://schemas.microsoft.com/office/powerpoint/2010/main" val="33418392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DCE0742A-13B1-420E-907D-011160DBFD79}" type="slidenum">
              <a:rPr lang="en-AU"/>
              <a:pPr>
                <a:defRPr/>
              </a:pPr>
              <a:t>‹#›</a:t>
            </a:fld>
            <a:endParaRPr lang="en-AU"/>
          </a:p>
        </p:txBody>
      </p:sp>
    </p:spTree>
    <p:extLst>
      <p:ext uri="{BB962C8B-B14F-4D97-AF65-F5344CB8AC3E}">
        <p14:creationId xmlns:p14="http://schemas.microsoft.com/office/powerpoint/2010/main" val="15502635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2D1E2EDF-9F3A-4CF5-9344-A85C8B3DB67A}" type="slidenum">
              <a:rPr lang="en-AU"/>
              <a:pPr>
                <a:defRPr/>
              </a:pPr>
              <a:t>‹#›</a:t>
            </a:fld>
            <a:endParaRPr lang="en-AU"/>
          </a:p>
        </p:txBody>
      </p:sp>
    </p:spTree>
    <p:extLst>
      <p:ext uri="{BB962C8B-B14F-4D97-AF65-F5344CB8AC3E}">
        <p14:creationId xmlns:p14="http://schemas.microsoft.com/office/powerpoint/2010/main" val="37247663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chemeClr val="accent2"/>
            </a:gs>
          </a:gsLst>
          <a:lin ang="27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47800" y="274638"/>
            <a:ext cx="73136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099" name="Rectangle 3"/>
          <p:cNvSpPr>
            <a:spLocks noGrp="1" noChangeArrowheads="1"/>
          </p:cNvSpPr>
          <p:nvPr>
            <p:ph type="body" idx="1"/>
          </p:nvPr>
        </p:nvSpPr>
        <p:spPr bwMode="auto">
          <a:xfrm>
            <a:off x="1447800" y="1600200"/>
            <a:ext cx="731361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00" name="Rectangle 4"/>
          <p:cNvSpPr>
            <a:spLocks noGrp="1" noChangeArrowheads="1"/>
          </p:cNvSpPr>
          <p:nvPr>
            <p:ph type="dt" sz="half" idx="2"/>
          </p:nvPr>
        </p:nvSpPr>
        <p:spPr bwMode="auto">
          <a:xfrm>
            <a:off x="1443038"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AU"/>
          </a:p>
        </p:txBody>
      </p:sp>
      <p:sp>
        <p:nvSpPr>
          <p:cNvPr id="4101" name="Rectangle 5"/>
          <p:cNvSpPr>
            <a:spLocks noGrp="1" noChangeArrowheads="1"/>
          </p:cNvSpPr>
          <p:nvPr>
            <p:ph type="ftr" sz="quarter" idx="3"/>
          </p:nvPr>
        </p:nvSpPr>
        <p:spPr bwMode="auto">
          <a:xfrm>
            <a:off x="3733800" y="6524625"/>
            <a:ext cx="289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AU"/>
          </a:p>
        </p:txBody>
      </p:sp>
      <p:sp>
        <p:nvSpPr>
          <p:cNvPr id="4102" name="Rectangle 6"/>
          <p:cNvSpPr>
            <a:spLocks noGrp="1" noChangeArrowheads="1"/>
          </p:cNvSpPr>
          <p:nvPr>
            <p:ph type="sldNum" sz="quarter" idx="4"/>
          </p:nvPr>
        </p:nvSpPr>
        <p:spPr bwMode="auto">
          <a:xfrm>
            <a:off x="6781800"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483E0CE8-36F4-4B6A-8AA5-A5DD58FF0EFA}"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2000"/>
                                        <p:tgtEl>
                                          <p:spTgt spid="409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fade">
                                      <p:cBhvr>
                                        <p:cTn id="18" dur="2000"/>
                                        <p:tgtEl>
                                          <p:spTgt spid="409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fade">
                                      <p:cBhvr>
                                        <p:cTn id="21" dur="2000"/>
                                        <p:tgtEl>
                                          <p:spTgt spid="409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9">
                                            <p:txEl>
                                              <p:pRg st="4" end="4"/>
                                            </p:txEl>
                                          </p:spTgt>
                                        </p:tgtEl>
                                        <p:attrNameLst>
                                          <p:attrName>style.visibility</p:attrName>
                                        </p:attrNameLst>
                                      </p:cBhvr>
                                      <p:to>
                                        <p:strVal val="visible"/>
                                      </p:to>
                                    </p:set>
                                    <p:animEffect transition="in" filter="fade">
                                      <p:cBhvr>
                                        <p:cTn id="24"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10"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2000"/>
                        <p:tgtEl>
                          <p:spTgt spid="4099"/>
                        </p:tgtEl>
                      </p:cBhvr>
                    </p:animEffect>
                  </p:childTnLst>
                </p:cTn>
              </p:par>
            </p:tnLst>
          </p:tmpl>
        </p:tmplLst>
      </p:bldP>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OLD/VIDEO/Predator%20prey/Lynx%20hare.mp4" TargetMode="Externa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hyperlink" Target="../../VIDEO/Feather%20Duster%20Emerges%20while%20SCUBA%20Diving.mp4"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OLD/VIDEO/Barnacles%20Filter%20Feeding,%20Newport,%20OR%20Aquarium.mp4" TargetMode="External"/><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hyperlink" Target="../../VIDEO/Barnacles%20Filter%20Feeding,%20Newport,%20OR%20Aquarium.mp4" TargetMode="Externa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VIDEO/Basking%20Sharks%20Cornwall.mp4"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OLD/VIDEO/Macrochelys%20temminckii%20-%20Alligator%20Snapping%20Turtle.mp4" TargetMode="External"/><Relationship Id="rId3" Type="http://schemas.openxmlformats.org/officeDocument/2006/relationships/image" Target="../media/image12.jpeg"/><Relationship Id="rId7" Type="http://schemas.openxmlformats.org/officeDocument/2006/relationships/hyperlink" Target="../../OLD/VIDEO/Angler%20fish%20bioluminescence.mp4"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VIDEO/Macrochelys%20temminckii%20-%20Alligator%20Snapping%20Turtle.mp4"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hyperlink" Target="../../OLD/VIDEO/Antlion%20Death%20Trap.mp4"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OLD/VIDEO/Chameleon%20Tongue.mp4" TargetMode="Externa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OLD/VIDEO/Predator%20prey/Python%20eats%20Alligator%2002,%20Time%20Lapse%20Speed%20x6.mp4"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7300" y="981075"/>
            <a:ext cx="7313613" cy="1901825"/>
          </a:xfrm>
        </p:spPr>
        <p:txBody>
          <a:bodyPr/>
          <a:lstStyle/>
          <a:p>
            <a:pPr eaLnBrk="1" hangingPunct="1"/>
            <a:r>
              <a:rPr lang="en-NZ" sz="4400" b="1" smtClean="0"/>
              <a:t>Responses of animals to the biotic environment</a:t>
            </a:r>
            <a:endParaRPr lang="en-AU" sz="4400" b="1" smtClean="0"/>
          </a:p>
        </p:txBody>
      </p:sp>
      <p:sp>
        <p:nvSpPr>
          <p:cNvPr id="3075" name="Rectangle 3"/>
          <p:cNvSpPr>
            <a:spLocks noGrp="1" noChangeArrowheads="1"/>
          </p:cNvSpPr>
          <p:nvPr>
            <p:ph type="subTitle" idx="1"/>
          </p:nvPr>
        </p:nvSpPr>
        <p:spPr>
          <a:xfrm>
            <a:off x="900113" y="2781300"/>
            <a:ext cx="7856537" cy="2857500"/>
          </a:xfrm>
        </p:spPr>
        <p:txBody>
          <a:bodyPr/>
          <a:lstStyle/>
          <a:p>
            <a:pPr algn="ctr" eaLnBrk="1" hangingPunct="1"/>
            <a:r>
              <a:rPr lang="en-NZ" sz="3200" b="1" smtClean="0"/>
              <a:t>Interspecific aggressive responses:</a:t>
            </a:r>
          </a:p>
          <a:p>
            <a:pPr eaLnBrk="1" hangingPunct="1"/>
            <a:endParaRPr lang="en-NZ" sz="3200" b="1" smtClean="0"/>
          </a:p>
          <a:p>
            <a:pPr eaLnBrk="1" hangingPunct="1"/>
            <a:r>
              <a:rPr lang="en-NZ" sz="3200" b="1" smtClean="0"/>
              <a:t>Predators</a:t>
            </a:r>
          </a:p>
          <a:p>
            <a:pPr algn="ctr" eaLnBrk="1" hangingPunct="1"/>
            <a:r>
              <a:rPr lang="en-NZ" sz="3200" smtClean="0"/>
              <a:t>Hunt and kill other animals for food</a:t>
            </a:r>
          </a:p>
          <a:p>
            <a:pPr algn="ctr" eaLnBrk="1" hangingPunct="1"/>
            <a:endParaRPr lang="en-AU" sz="3200" b="1" smtClean="0"/>
          </a:p>
        </p:txBody>
      </p:sp>
      <p:sp>
        <p:nvSpPr>
          <p:cNvPr id="2052" name="AutoShape 4">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68313" y="260350"/>
            <a:ext cx="8293100" cy="5865813"/>
          </a:xfrm>
        </p:spPr>
        <p:txBody>
          <a:bodyPr/>
          <a:lstStyle/>
          <a:p>
            <a:pPr eaLnBrk="1" hangingPunct="1">
              <a:buFontTx/>
              <a:buNone/>
            </a:pPr>
            <a:r>
              <a:rPr lang="en-NZ" smtClean="0"/>
              <a:t>Some hunt in teams</a:t>
            </a:r>
            <a:endParaRPr lang="en-AU" smtClean="0"/>
          </a:p>
        </p:txBody>
      </p:sp>
      <p:pic>
        <p:nvPicPr>
          <p:cNvPr id="17412" name="Picture 4" descr="chp_9_20_African_Lio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3671887"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wol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005263"/>
            <a:ext cx="4967287"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pelicans-fis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38125"/>
            <a:ext cx="410368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7"/>
          <p:cNvSpPr txBox="1">
            <a:spLocks noChangeArrowheads="1"/>
          </p:cNvSpPr>
          <p:nvPr/>
        </p:nvSpPr>
        <p:spPr bwMode="auto">
          <a:xfrm>
            <a:off x="1042988" y="3933825"/>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Lions</a:t>
            </a:r>
            <a:endParaRPr lang="en-AU"/>
          </a:p>
        </p:txBody>
      </p:sp>
      <p:sp>
        <p:nvSpPr>
          <p:cNvPr id="17416" name="Text Box 8"/>
          <p:cNvSpPr txBox="1">
            <a:spLocks noChangeArrowheads="1"/>
          </p:cNvSpPr>
          <p:nvPr/>
        </p:nvSpPr>
        <p:spPr bwMode="auto">
          <a:xfrm>
            <a:off x="2339975" y="580548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Wolves</a:t>
            </a:r>
            <a:endParaRPr lang="en-AU"/>
          </a:p>
        </p:txBody>
      </p:sp>
      <p:sp>
        <p:nvSpPr>
          <p:cNvPr id="17417" name="Text Box 9"/>
          <p:cNvSpPr txBox="1">
            <a:spLocks noChangeArrowheads="1"/>
          </p:cNvSpPr>
          <p:nvPr/>
        </p:nvSpPr>
        <p:spPr bwMode="auto">
          <a:xfrm>
            <a:off x="6156325" y="33575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Pelicans</a:t>
            </a:r>
            <a:endParaRPr lang="en-AU"/>
          </a:p>
        </p:txBody>
      </p:sp>
      <p:sp>
        <p:nvSpPr>
          <p:cNvPr id="17419" name="AutoShape 11">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dissolve">
                                      <p:cBhvr>
                                        <p:cTn id="7" dur="500"/>
                                        <p:tgtEl>
                                          <p:spTgt spid="174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417"/>
                                        </p:tgtEl>
                                        <p:attrNameLst>
                                          <p:attrName>style.visibility</p:attrName>
                                        </p:attrNameLst>
                                      </p:cBhvr>
                                      <p:to>
                                        <p:strVal val="visible"/>
                                      </p:to>
                                    </p:set>
                                    <p:animEffect transition="in" filter="dissolve">
                                      <p:cBhvr>
                                        <p:cTn id="10" dur="500"/>
                                        <p:tgtEl>
                                          <p:spTgt spid="174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animEffect transition="in" filter="dissolve">
                                      <p:cBhvr>
                                        <p:cTn id="15" dur="500"/>
                                        <p:tgtEl>
                                          <p:spTgt spid="174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415"/>
                                        </p:tgtEl>
                                        <p:attrNameLst>
                                          <p:attrName>style.visibility</p:attrName>
                                        </p:attrNameLst>
                                      </p:cBhvr>
                                      <p:to>
                                        <p:strVal val="visible"/>
                                      </p:to>
                                    </p:set>
                                    <p:animEffect transition="in" filter="dissolve">
                                      <p:cBhvr>
                                        <p:cTn id="18" dur="500"/>
                                        <p:tgtEl>
                                          <p:spTgt spid="174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7413"/>
                                        </p:tgtEl>
                                        <p:attrNameLst>
                                          <p:attrName>style.visibility</p:attrName>
                                        </p:attrNameLst>
                                      </p:cBhvr>
                                      <p:to>
                                        <p:strVal val="visible"/>
                                      </p:to>
                                    </p:set>
                                    <p:animEffect transition="in" filter="dissolve">
                                      <p:cBhvr>
                                        <p:cTn id="23" dur="500"/>
                                        <p:tgtEl>
                                          <p:spTgt spid="174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7416"/>
                                        </p:tgtEl>
                                        <p:attrNameLst>
                                          <p:attrName>style.visibility</p:attrName>
                                        </p:attrNameLst>
                                      </p:cBhvr>
                                      <p:to>
                                        <p:strVal val="visible"/>
                                      </p:to>
                                    </p:set>
                                    <p:animEffect transition="in" filter="dissolve">
                                      <p:cBhvr>
                                        <p:cTn id="26" dur="500"/>
                                        <p:tgtEl>
                                          <p:spTgt spid="174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9"/>
                                        </p:tgtEl>
                                        <p:attrNameLst>
                                          <p:attrName>style.visibility</p:attrName>
                                        </p:attrNameLst>
                                      </p:cBhvr>
                                      <p:to>
                                        <p:strVal val="visible"/>
                                      </p:to>
                                    </p:set>
                                    <p:anim calcmode="lin" valueType="num">
                                      <p:cBhvr additive="base">
                                        <p:cTn id="31" dur="500" fill="hold"/>
                                        <p:tgtEl>
                                          <p:spTgt spid="17419"/>
                                        </p:tgtEl>
                                        <p:attrNameLst>
                                          <p:attrName>ppt_x</p:attrName>
                                        </p:attrNameLst>
                                      </p:cBhvr>
                                      <p:tavLst>
                                        <p:tav tm="0">
                                          <p:val>
                                            <p:strVal val="#ppt_x"/>
                                          </p:val>
                                        </p:tav>
                                        <p:tav tm="100000">
                                          <p:val>
                                            <p:strVal val="#ppt_x"/>
                                          </p:val>
                                        </p:tav>
                                      </p:tavLst>
                                    </p:anim>
                                    <p:anim calcmode="lin" valueType="num">
                                      <p:cBhvr additive="base">
                                        <p:cTn id="32"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7" grpId="0"/>
      <p:bldP spid="174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23850" y="404813"/>
            <a:ext cx="5040313" cy="5721350"/>
          </a:xfrm>
        </p:spPr>
        <p:txBody>
          <a:bodyPr/>
          <a:lstStyle/>
          <a:p>
            <a:pPr eaLnBrk="1" hangingPunct="1">
              <a:buFontTx/>
              <a:buNone/>
            </a:pPr>
            <a:r>
              <a:rPr lang="en-NZ" smtClean="0"/>
              <a:t>	Humpback whales hunt in teams using bubble nets</a:t>
            </a:r>
            <a:endParaRPr lang="en-AU" smtClean="0"/>
          </a:p>
        </p:txBody>
      </p:sp>
      <p:pic>
        <p:nvPicPr>
          <p:cNvPr id="18436" name="Picture 4" descr="wh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05038"/>
            <a:ext cx="4319588"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mn-20_humpback_bubble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365625"/>
            <a:ext cx="3168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bubb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60350"/>
            <a:ext cx="2743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AutoShape 8">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dissolve">
                                      <p:cBhvr>
                                        <p:cTn id="12" dur="500"/>
                                        <p:tgtEl>
                                          <p:spTgt spid="18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dissolve">
                                      <p:cBhvr>
                                        <p:cTn id="17" dur="500"/>
                                        <p:tgtEl>
                                          <p:spTgt spid="184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 calcmode="lin" valueType="num">
                                      <p:cBhvr additive="base">
                                        <p:cTn id="22" dur="500" fill="hold"/>
                                        <p:tgtEl>
                                          <p:spTgt spid="18440"/>
                                        </p:tgtEl>
                                        <p:attrNameLst>
                                          <p:attrName>ppt_x</p:attrName>
                                        </p:attrNameLst>
                                      </p:cBhvr>
                                      <p:tavLst>
                                        <p:tav tm="0">
                                          <p:val>
                                            <p:strVal val="#ppt_x"/>
                                          </p:val>
                                        </p:tav>
                                        <p:tav tm="100000">
                                          <p:val>
                                            <p:strVal val="#ppt_x"/>
                                          </p:val>
                                        </p:tav>
                                      </p:tavLst>
                                    </p:anim>
                                    <p:anim calcmode="lin" valueType="num">
                                      <p:cBhvr additive="base">
                                        <p:cTn id="23"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88913"/>
            <a:ext cx="8293100" cy="719137"/>
          </a:xfrm>
        </p:spPr>
        <p:txBody>
          <a:bodyPr/>
          <a:lstStyle/>
          <a:p>
            <a:pPr eaLnBrk="1" hangingPunct="1"/>
            <a:r>
              <a:rPr lang="en-NZ" smtClean="0"/>
              <a:t>Some predators use tools</a:t>
            </a:r>
            <a:endParaRPr lang="en-AU" smtClean="0"/>
          </a:p>
        </p:txBody>
      </p:sp>
      <p:pic>
        <p:nvPicPr>
          <p:cNvPr id="19460" name="Picture 4" descr="chimp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273685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chimp2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836613"/>
            <a:ext cx="27368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SeaOtte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141663"/>
            <a:ext cx="2736850"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finchsti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068638"/>
            <a:ext cx="23749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6300788" y="981075"/>
            <a:ext cx="244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A chimp uses a stick to “fish” for termites</a:t>
            </a:r>
            <a:endParaRPr lang="en-AU"/>
          </a:p>
        </p:txBody>
      </p:sp>
      <p:sp>
        <p:nvSpPr>
          <p:cNvPr id="19466" name="Text Box 10"/>
          <p:cNvSpPr txBox="1">
            <a:spLocks noChangeArrowheads="1"/>
          </p:cNvSpPr>
          <p:nvPr/>
        </p:nvSpPr>
        <p:spPr bwMode="auto">
          <a:xfrm>
            <a:off x="5940425" y="5661025"/>
            <a:ext cx="26273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A sea otter uses a stone as an anvil on which to break shells </a:t>
            </a:r>
            <a:endParaRPr lang="en-AU"/>
          </a:p>
        </p:txBody>
      </p:sp>
      <p:pic>
        <p:nvPicPr>
          <p:cNvPr id="19468" name="Picture 12" descr="02cr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724400"/>
            <a:ext cx="2398712"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13"/>
          <p:cNvSpPr txBox="1">
            <a:spLocks noChangeArrowheads="1"/>
          </p:cNvSpPr>
          <p:nvPr/>
        </p:nvSpPr>
        <p:spPr bwMode="auto">
          <a:xfrm>
            <a:off x="3132138" y="3573463"/>
            <a:ext cx="20875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Darwin’s finches on the Galapagos islands, and crows on Numea use sticks or cactus spines to lever grubs out of their holes under bark.</a:t>
            </a:r>
            <a:endParaRPr lang="en-AU"/>
          </a:p>
        </p:txBody>
      </p:sp>
      <p:sp>
        <p:nvSpPr>
          <p:cNvPr id="14" name="AutoShape 10">
            <a:hlinkClick r:id="" action="ppaction://hlinkshowjump?jump=nextslide" highlightClick="1"/>
          </p:cNvPr>
          <p:cNvSpPr>
            <a:spLocks noChangeArrowheads="1"/>
          </p:cNvSpPr>
          <p:nvPr/>
        </p:nvSpPr>
        <p:spPr bwMode="auto">
          <a:xfrm>
            <a:off x="8686800" y="630237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ssolve">
                                      <p:cBhvr>
                                        <p:cTn id="7" dur="500"/>
                                        <p:tgtEl>
                                          <p:spTgt spid="19460"/>
                                        </p:tgtEl>
                                      </p:cBhvr>
                                    </p:animEffect>
                                  </p:childTnLst>
                                </p:cTn>
                              </p:par>
                              <p:par>
                                <p:cTn id="8" presetID="9" presetClass="entr" presetSubtype="0" fill="hold"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dissolve">
                                      <p:cBhvr>
                                        <p:cTn id="10" dur="500"/>
                                        <p:tgtEl>
                                          <p:spTgt spid="1946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465"/>
                                        </p:tgtEl>
                                        <p:attrNameLst>
                                          <p:attrName>style.visibility</p:attrName>
                                        </p:attrNameLst>
                                      </p:cBhvr>
                                      <p:to>
                                        <p:strVal val="visible"/>
                                      </p:to>
                                    </p:set>
                                    <p:animEffect transition="in" filter="dissolve">
                                      <p:cBhvr>
                                        <p:cTn id="13" dur="500"/>
                                        <p:tgtEl>
                                          <p:spTgt spid="194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9463"/>
                                        </p:tgtEl>
                                        <p:attrNameLst>
                                          <p:attrName>style.visibility</p:attrName>
                                        </p:attrNameLst>
                                      </p:cBhvr>
                                      <p:to>
                                        <p:strVal val="visible"/>
                                      </p:to>
                                    </p:set>
                                    <p:animEffect transition="in" filter="dissolve">
                                      <p:cBhvr>
                                        <p:cTn id="18" dur="500"/>
                                        <p:tgtEl>
                                          <p:spTgt spid="19463"/>
                                        </p:tgtEl>
                                      </p:cBhvr>
                                    </p:animEffect>
                                  </p:childTnLst>
                                </p:cTn>
                              </p:par>
                              <p:par>
                                <p:cTn id="19" presetID="9" presetClass="entr" presetSubtype="0" fill="hold" nodeType="withEffect">
                                  <p:stCondLst>
                                    <p:cond delay="0"/>
                                  </p:stCondLst>
                                  <p:childTnLst>
                                    <p:set>
                                      <p:cBhvr>
                                        <p:cTn id="20" dur="1" fill="hold">
                                          <p:stCondLst>
                                            <p:cond delay="0"/>
                                          </p:stCondLst>
                                        </p:cTn>
                                        <p:tgtEl>
                                          <p:spTgt spid="19468"/>
                                        </p:tgtEl>
                                        <p:attrNameLst>
                                          <p:attrName>style.visibility</p:attrName>
                                        </p:attrNameLst>
                                      </p:cBhvr>
                                      <p:to>
                                        <p:strVal val="visible"/>
                                      </p:to>
                                    </p:set>
                                    <p:animEffect transition="in" filter="dissolve">
                                      <p:cBhvr>
                                        <p:cTn id="21" dur="500"/>
                                        <p:tgtEl>
                                          <p:spTgt spid="1946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469"/>
                                        </p:tgtEl>
                                        <p:attrNameLst>
                                          <p:attrName>style.visibility</p:attrName>
                                        </p:attrNameLst>
                                      </p:cBhvr>
                                      <p:to>
                                        <p:strVal val="visible"/>
                                      </p:to>
                                    </p:set>
                                    <p:animEffect transition="in" filter="dissolve">
                                      <p:cBhvr>
                                        <p:cTn id="24" dur="500"/>
                                        <p:tgtEl>
                                          <p:spTgt spid="1946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9462"/>
                                        </p:tgtEl>
                                        <p:attrNameLst>
                                          <p:attrName>style.visibility</p:attrName>
                                        </p:attrNameLst>
                                      </p:cBhvr>
                                      <p:to>
                                        <p:strVal val="visible"/>
                                      </p:to>
                                    </p:set>
                                    <p:animEffect transition="in" filter="dissolve">
                                      <p:cBhvr>
                                        <p:cTn id="29" dur="500"/>
                                        <p:tgtEl>
                                          <p:spTgt spid="1946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9466"/>
                                        </p:tgtEl>
                                        <p:attrNameLst>
                                          <p:attrName>style.visibility</p:attrName>
                                        </p:attrNameLst>
                                      </p:cBhvr>
                                      <p:to>
                                        <p:strVal val="visible"/>
                                      </p:to>
                                    </p:set>
                                    <p:animEffect transition="in" filter="dissolve">
                                      <p:cBhvr>
                                        <p:cTn id="32" dur="500"/>
                                        <p:tgtEl>
                                          <p:spTgt spid="194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p:bldP spid="19469"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5" name="Picture 9" descr="lynx hare">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0588"/>
            <a:ext cx="37798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323850" y="188913"/>
            <a:ext cx="5976938" cy="706437"/>
          </a:xfrm>
        </p:spPr>
        <p:txBody>
          <a:bodyPr/>
          <a:lstStyle/>
          <a:p>
            <a:pPr eaLnBrk="1" hangingPunct="1"/>
            <a:r>
              <a:rPr lang="en-NZ" smtClean="0"/>
              <a:t>Predator- prey relations</a:t>
            </a:r>
            <a:endParaRPr lang="en-AU" smtClean="0"/>
          </a:p>
        </p:txBody>
      </p:sp>
      <p:sp>
        <p:nvSpPr>
          <p:cNvPr id="9219" name="Rectangle 3"/>
          <p:cNvSpPr>
            <a:spLocks noGrp="1" noChangeArrowheads="1"/>
          </p:cNvSpPr>
          <p:nvPr>
            <p:ph type="body" idx="1"/>
          </p:nvPr>
        </p:nvSpPr>
        <p:spPr>
          <a:xfrm>
            <a:off x="179388" y="908050"/>
            <a:ext cx="6697662" cy="1798638"/>
          </a:xfrm>
        </p:spPr>
        <p:txBody>
          <a:bodyPr/>
          <a:lstStyle/>
          <a:p>
            <a:pPr eaLnBrk="1" hangingPunct="1"/>
            <a:r>
              <a:rPr lang="en-NZ" smtClean="0"/>
              <a:t>Predators must establish a balance with their prey species. This can result in cyclic fluctuations in numbers.</a:t>
            </a:r>
          </a:p>
          <a:p>
            <a:pPr eaLnBrk="1" hangingPunct="1"/>
            <a:endParaRPr lang="en-AU" smtClean="0"/>
          </a:p>
        </p:txBody>
      </p:sp>
      <p:pic>
        <p:nvPicPr>
          <p:cNvPr id="9221" name="Picture 5" descr="road ru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404813"/>
            <a:ext cx="18700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ChangeArrowheads="1"/>
          </p:cNvSpPr>
          <p:nvPr/>
        </p:nvSpPr>
        <p:spPr bwMode="auto">
          <a:xfrm>
            <a:off x="179388" y="2492375"/>
            <a:ext cx="828198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NZ" sz="2800"/>
              <a:t>Such a relationship was discovered between the lynx and its prey, the arctic hare.</a:t>
            </a:r>
          </a:p>
          <a:p>
            <a:pPr marL="342900" indent="-342900">
              <a:lnSpc>
                <a:spcPct val="90000"/>
              </a:lnSpc>
              <a:spcBef>
                <a:spcPct val="20000"/>
              </a:spcBef>
              <a:buFontTx/>
              <a:buChar char="•"/>
            </a:pPr>
            <a:endParaRPr lang="en-AU" sz="2800"/>
          </a:p>
        </p:txBody>
      </p:sp>
      <p:pic>
        <p:nvPicPr>
          <p:cNvPr id="9224" name="Picture 8" descr="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713" y="3365500"/>
            <a:ext cx="59832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a:hlinkClick r:id="" action="ppaction://hlinkshowjump?jump=nextslide" highlightClick="1"/>
          </p:cNvPr>
          <p:cNvSpPr>
            <a:spLocks noChangeArrowheads="1"/>
          </p:cNvSpPr>
          <p:nvPr/>
        </p:nvSpPr>
        <p:spPr bwMode="auto">
          <a:xfrm>
            <a:off x="8423275" y="6278563"/>
            <a:ext cx="720725" cy="57626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fade">
                                      <p:cBhvr>
                                        <p:cTn id="12" dur="2000"/>
                                        <p:tgtEl>
                                          <p:spTgt spid="9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fade">
                                      <p:cBhvr>
                                        <p:cTn id="17" dur="2000"/>
                                        <p:tgtEl>
                                          <p:spTgt spid="92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fade">
                                      <p:cBhvr>
                                        <p:cTn id="22" dur="2000"/>
                                        <p:tgtEl>
                                          <p:spTgt spid="92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225"/>
                                        </p:tgtEl>
                                        <p:attrNameLst>
                                          <p:attrName>style.visibility</p:attrName>
                                        </p:attrNameLst>
                                      </p:cBhvr>
                                      <p:to>
                                        <p:strVal val="visible"/>
                                      </p:to>
                                    </p:set>
                                    <p:animEffect transition="in" filter="dissolve">
                                      <p:cBhvr>
                                        <p:cTn id="27" dur="500"/>
                                        <p:tgtEl>
                                          <p:spTgt spid="9225"/>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9224"/>
                                        </p:tgtEl>
                                        <p:attrNameLst>
                                          <p:attrName>style.visibility</p:attrName>
                                        </p:attrNameLst>
                                      </p:cBhvr>
                                      <p:to>
                                        <p:strVal val="visible"/>
                                      </p:to>
                                    </p:set>
                                    <p:animEffect transition="in" filter="dissolve">
                                      <p:cBhvr>
                                        <p:cTn id="31" dur="500"/>
                                        <p:tgtEl>
                                          <p:spTgt spid="92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2"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80645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AutoShape 5">
            <a:hlinkClick r:id="" action="ppaction://hlinkshowjump?jump=nextslide" highlightClick="1"/>
          </p:cNvPr>
          <p:cNvSpPr>
            <a:spLocks noChangeArrowheads="1"/>
          </p:cNvSpPr>
          <p:nvPr/>
        </p:nvSpPr>
        <p:spPr bwMode="auto">
          <a:xfrm>
            <a:off x="8423275" y="6281738"/>
            <a:ext cx="720725" cy="57626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dissolve">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79388" y="333375"/>
            <a:ext cx="8964612" cy="3384550"/>
          </a:xfrm>
        </p:spPr>
        <p:txBody>
          <a:bodyPr/>
          <a:lstStyle/>
          <a:p>
            <a:pPr eaLnBrk="1" hangingPunct="1"/>
            <a:r>
              <a:rPr lang="en-NZ" smtClean="0"/>
              <a:t>The hares rise in numbers followed by their predators, the lynx. This results in lowering of the prey (hares), which in turn results in reduction of lynx numbers as they run out of food. The hares can then increase again</a:t>
            </a:r>
            <a:endParaRPr lang="en-GB" smtClean="0"/>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357563"/>
            <a:ext cx="7200900" cy="323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a:hlinkClick r:id="" action="ppaction://hlinkshowjump?jump=nextslide" highlightClick="1"/>
          </p:cNvPr>
          <p:cNvSpPr>
            <a:spLocks noChangeArrowheads="1"/>
          </p:cNvSpPr>
          <p:nvPr/>
        </p:nvSpPr>
        <p:spPr bwMode="auto">
          <a:xfrm>
            <a:off x="8423275" y="6281738"/>
            <a:ext cx="720725" cy="57626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0" y="188640"/>
            <a:ext cx="8770513" cy="640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16"/>
          <p:cNvGrpSpPr>
            <a:grpSpLocks/>
          </p:cNvGrpSpPr>
          <p:nvPr/>
        </p:nvGrpSpPr>
        <p:grpSpPr bwMode="auto">
          <a:xfrm>
            <a:off x="126555" y="6165304"/>
            <a:ext cx="1565125" cy="549275"/>
            <a:chOff x="5406" y="3974"/>
            <a:chExt cx="354" cy="346"/>
          </a:xfrm>
        </p:grpSpPr>
        <p:sp>
          <p:nvSpPr>
            <p:cNvPr id="4" name="AutoShape 14">
              <a:hlinkClick r:id="" action="ppaction://hlinkshowjump?jump=nextslide" highlightClick="1"/>
            </p:cNvPr>
            <p:cNvSpPr>
              <a:spLocks noChangeArrowheads="1"/>
            </p:cNvSpPr>
            <p:nvPr/>
          </p:nvSpPr>
          <p:spPr bwMode="auto">
            <a:xfrm>
              <a:off x="5420" y="3974"/>
              <a:ext cx="340" cy="346"/>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 y="4152"/>
              <a:ext cx="35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9849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NZ" smtClean="0"/>
              <a:t>Adaptations for getting food</a:t>
            </a:r>
            <a:endParaRPr lang="en-AU" smtClean="0"/>
          </a:p>
        </p:txBody>
      </p:sp>
      <p:sp>
        <p:nvSpPr>
          <p:cNvPr id="10243" name="Rectangle 3"/>
          <p:cNvSpPr>
            <a:spLocks noGrp="1" noChangeArrowheads="1"/>
          </p:cNvSpPr>
          <p:nvPr>
            <p:ph type="body" idx="1"/>
          </p:nvPr>
        </p:nvSpPr>
        <p:spPr>
          <a:xfrm>
            <a:off x="468313" y="1268413"/>
            <a:ext cx="8293100" cy="4857750"/>
          </a:xfrm>
        </p:spPr>
        <p:txBody>
          <a:bodyPr/>
          <a:lstStyle/>
          <a:p>
            <a:pPr marL="533400" indent="-533400" eaLnBrk="1" hangingPunct="1">
              <a:buFontTx/>
              <a:buNone/>
            </a:pPr>
            <a:r>
              <a:rPr lang="en-NZ" smtClean="0"/>
              <a:t>Predators who let the prey come to them</a:t>
            </a:r>
          </a:p>
          <a:p>
            <a:pPr marL="914400" lvl="1" indent="-457200" eaLnBrk="1" hangingPunct="1">
              <a:buFontTx/>
              <a:buNone/>
            </a:pPr>
            <a:r>
              <a:rPr lang="en-NZ" sz="2800" smtClean="0"/>
              <a:t>Filter feeders</a:t>
            </a:r>
            <a:r>
              <a:rPr lang="en-NZ" smtClean="0"/>
              <a:t> sift the environment</a:t>
            </a:r>
            <a:endParaRPr lang="en-AU" smtClean="0"/>
          </a:p>
        </p:txBody>
      </p:sp>
      <p:pic>
        <p:nvPicPr>
          <p:cNvPr id="10244" name="Picture 4" descr="Mu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2478088"/>
            <a:ext cx="157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Goose barna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76475"/>
            <a:ext cx="234156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Barnacle2">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276475"/>
            <a:ext cx="190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kr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2276475"/>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tube_worms">
            <a:hlinkClick r:id="rId7"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221163"/>
            <a:ext cx="208915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4" descr="Tubewor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4221163"/>
            <a:ext cx="26654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6" descr="Calcareous tube of a tubewor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443706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Text Box 18"/>
          <p:cNvSpPr txBox="1">
            <a:spLocks noChangeArrowheads="1"/>
          </p:cNvSpPr>
          <p:nvPr/>
        </p:nvSpPr>
        <p:spPr bwMode="auto">
          <a:xfrm>
            <a:off x="900113" y="378936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Mussel</a:t>
            </a:r>
            <a:endParaRPr lang="en-AU"/>
          </a:p>
        </p:txBody>
      </p:sp>
      <p:sp>
        <p:nvSpPr>
          <p:cNvPr id="10259" name="Text Box 19"/>
          <p:cNvSpPr txBox="1">
            <a:spLocks noChangeArrowheads="1"/>
          </p:cNvSpPr>
          <p:nvPr/>
        </p:nvSpPr>
        <p:spPr bwMode="auto">
          <a:xfrm>
            <a:off x="2484438" y="3716338"/>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hlinkClick r:id="rId11" action="ppaction://hlinkfile"/>
              </a:rPr>
              <a:t>Acorn Barnacle</a:t>
            </a:r>
            <a:endParaRPr lang="en-AU"/>
          </a:p>
        </p:txBody>
      </p:sp>
      <p:sp>
        <p:nvSpPr>
          <p:cNvPr id="10260" name="Text Box 20"/>
          <p:cNvSpPr txBox="1">
            <a:spLocks noChangeArrowheads="1"/>
          </p:cNvSpPr>
          <p:nvPr/>
        </p:nvSpPr>
        <p:spPr bwMode="auto">
          <a:xfrm>
            <a:off x="4716463" y="3789363"/>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Goose-neck Barnacle</a:t>
            </a:r>
            <a:endParaRPr lang="en-AU"/>
          </a:p>
        </p:txBody>
      </p:sp>
      <p:sp>
        <p:nvSpPr>
          <p:cNvPr id="10261" name="Text Box 21"/>
          <p:cNvSpPr txBox="1">
            <a:spLocks noChangeArrowheads="1"/>
          </p:cNvSpPr>
          <p:nvPr/>
        </p:nvSpPr>
        <p:spPr bwMode="auto">
          <a:xfrm>
            <a:off x="7596188" y="378936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Krill</a:t>
            </a:r>
            <a:endParaRPr lang="en-AU"/>
          </a:p>
        </p:txBody>
      </p:sp>
      <p:sp>
        <p:nvSpPr>
          <p:cNvPr id="10262" name="Text Box 22"/>
          <p:cNvSpPr txBox="1">
            <a:spLocks noChangeArrowheads="1"/>
          </p:cNvSpPr>
          <p:nvPr/>
        </p:nvSpPr>
        <p:spPr bwMode="auto">
          <a:xfrm>
            <a:off x="323850" y="62372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Deep sea tube worms</a:t>
            </a:r>
            <a:endParaRPr lang="en-AU"/>
          </a:p>
        </p:txBody>
      </p:sp>
      <p:sp>
        <p:nvSpPr>
          <p:cNvPr id="10263" name="Text Box 23"/>
          <p:cNvSpPr txBox="1">
            <a:spLocks noChangeArrowheads="1"/>
          </p:cNvSpPr>
          <p:nvPr/>
        </p:nvSpPr>
        <p:spPr bwMode="auto">
          <a:xfrm>
            <a:off x="4716463" y="6308725"/>
            <a:ext cx="2808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More tube worms</a:t>
            </a:r>
            <a:endParaRPr lang="en-AU"/>
          </a:p>
        </p:txBody>
      </p:sp>
      <p:sp>
        <p:nvSpPr>
          <p:cNvPr id="10264" name="AutoShape 24">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fade">
                                      <p:cBhvr>
                                        <p:cTn id="15" dur="2000"/>
                                        <p:tgtEl>
                                          <p:spTgt spid="1024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0244"/>
                                        </p:tgtEl>
                                        <p:attrNameLst>
                                          <p:attrName>style.visibility</p:attrName>
                                        </p:attrNameLst>
                                      </p:cBhvr>
                                      <p:to>
                                        <p:strVal val="visible"/>
                                      </p:to>
                                    </p:set>
                                    <p:animEffect transition="in" filter="dissolve">
                                      <p:cBhvr>
                                        <p:cTn id="20" dur="500"/>
                                        <p:tgtEl>
                                          <p:spTgt spid="1024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258"/>
                                        </p:tgtEl>
                                        <p:attrNameLst>
                                          <p:attrName>style.visibility</p:attrName>
                                        </p:attrNameLst>
                                      </p:cBhvr>
                                      <p:to>
                                        <p:strVal val="visible"/>
                                      </p:to>
                                    </p:set>
                                    <p:animEffect transition="in" filter="dissolve">
                                      <p:cBhvr>
                                        <p:cTn id="23" dur="500"/>
                                        <p:tgtEl>
                                          <p:spTgt spid="102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0247"/>
                                        </p:tgtEl>
                                        <p:attrNameLst>
                                          <p:attrName>style.visibility</p:attrName>
                                        </p:attrNameLst>
                                      </p:cBhvr>
                                      <p:to>
                                        <p:strVal val="visible"/>
                                      </p:to>
                                    </p:set>
                                    <p:animEffect transition="in" filter="dissolve">
                                      <p:cBhvr>
                                        <p:cTn id="28" dur="500"/>
                                        <p:tgtEl>
                                          <p:spTgt spid="1024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259"/>
                                        </p:tgtEl>
                                        <p:attrNameLst>
                                          <p:attrName>style.visibility</p:attrName>
                                        </p:attrNameLst>
                                      </p:cBhvr>
                                      <p:to>
                                        <p:strVal val="visible"/>
                                      </p:to>
                                    </p:set>
                                    <p:animEffect transition="in" filter="dissolve">
                                      <p:cBhvr>
                                        <p:cTn id="31" dur="500"/>
                                        <p:tgtEl>
                                          <p:spTgt spid="102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0246"/>
                                        </p:tgtEl>
                                        <p:attrNameLst>
                                          <p:attrName>style.visibility</p:attrName>
                                        </p:attrNameLst>
                                      </p:cBhvr>
                                      <p:to>
                                        <p:strVal val="visible"/>
                                      </p:to>
                                    </p:set>
                                    <p:animEffect transition="in" filter="dissolve">
                                      <p:cBhvr>
                                        <p:cTn id="36" dur="500"/>
                                        <p:tgtEl>
                                          <p:spTgt spid="1024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260"/>
                                        </p:tgtEl>
                                        <p:attrNameLst>
                                          <p:attrName>style.visibility</p:attrName>
                                        </p:attrNameLst>
                                      </p:cBhvr>
                                      <p:to>
                                        <p:strVal val="visible"/>
                                      </p:to>
                                    </p:set>
                                    <p:animEffect transition="in" filter="dissolve">
                                      <p:cBhvr>
                                        <p:cTn id="39" dur="500"/>
                                        <p:tgtEl>
                                          <p:spTgt spid="1026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0248"/>
                                        </p:tgtEl>
                                        <p:attrNameLst>
                                          <p:attrName>style.visibility</p:attrName>
                                        </p:attrNameLst>
                                      </p:cBhvr>
                                      <p:to>
                                        <p:strVal val="visible"/>
                                      </p:to>
                                    </p:set>
                                    <p:animEffect transition="in" filter="dissolve">
                                      <p:cBhvr>
                                        <p:cTn id="44" dur="500"/>
                                        <p:tgtEl>
                                          <p:spTgt spid="1024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0261"/>
                                        </p:tgtEl>
                                        <p:attrNameLst>
                                          <p:attrName>style.visibility</p:attrName>
                                        </p:attrNameLst>
                                      </p:cBhvr>
                                      <p:to>
                                        <p:strVal val="visible"/>
                                      </p:to>
                                    </p:set>
                                    <p:animEffect transition="in" filter="dissolve">
                                      <p:cBhvr>
                                        <p:cTn id="47" dur="500"/>
                                        <p:tgtEl>
                                          <p:spTgt spid="1026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0250"/>
                                        </p:tgtEl>
                                        <p:attrNameLst>
                                          <p:attrName>style.visibility</p:attrName>
                                        </p:attrNameLst>
                                      </p:cBhvr>
                                      <p:to>
                                        <p:strVal val="visible"/>
                                      </p:to>
                                    </p:set>
                                    <p:animEffect transition="in" filter="dissolve">
                                      <p:cBhvr>
                                        <p:cTn id="52" dur="500"/>
                                        <p:tgtEl>
                                          <p:spTgt spid="1025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262"/>
                                        </p:tgtEl>
                                        <p:attrNameLst>
                                          <p:attrName>style.visibility</p:attrName>
                                        </p:attrNameLst>
                                      </p:cBhvr>
                                      <p:to>
                                        <p:strVal val="visible"/>
                                      </p:to>
                                    </p:set>
                                    <p:animEffect transition="in" filter="dissolve">
                                      <p:cBhvr>
                                        <p:cTn id="55" dur="500"/>
                                        <p:tgtEl>
                                          <p:spTgt spid="1026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0263"/>
                                        </p:tgtEl>
                                        <p:attrNameLst>
                                          <p:attrName>style.visibility</p:attrName>
                                        </p:attrNameLst>
                                      </p:cBhvr>
                                      <p:to>
                                        <p:strVal val="visible"/>
                                      </p:to>
                                    </p:set>
                                    <p:animEffect transition="in" filter="dissolve">
                                      <p:cBhvr>
                                        <p:cTn id="60" dur="500"/>
                                        <p:tgtEl>
                                          <p:spTgt spid="10263"/>
                                        </p:tgtEl>
                                      </p:cBhvr>
                                    </p:animEffect>
                                  </p:childTnLst>
                                </p:cTn>
                              </p:par>
                              <p:par>
                                <p:cTn id="61" presetID="9" presetClass="entr" presetSubtype="0" fill="hold" nodeType="withEffect">
                                  <p:stCondLst>
                                    <p:cond delay="0"/>
                                  </p:stCondLst>
                                  <p:childTnLst>
                                    <p:set>
                                      <p:cBhvr>
                                        <p:cTn id="62" dur="1" fill="hold">
                                          <p:stCondLst>
                                            <p:cond delay="0"/>
                                          </p:stCondLst>
                                        </p:cTn>
                                        <p:tgtEl>
                                          <p:spTgt spid="10254"/>
                                        </p:tgtEl>
                                        <p:attrNameLst>
                                          <p:attrName>style.visibility</p:attrName>
                                        </p:attrNameLst>
                                      </p:cBhvr>
                                      <p:to>
                                        <p:strVal val="visible"/>
                                      </p:to>
                                    </p:set>
                                    <p:animEffect transition="in" filter="dissolve">
                                      <p:cBhvr>
                                        <p:cTn id="63" dur="500"/>
                                        <p:tgtEl>
                                          <p:spTgt spid="10254"/>
                                        </p:tgtEl>
                                      </p:cBhvr>
                                    </p:animEffect>
                                  </p:childTnLst>
                                </p:cTn>
                              </p:par>
                              <p:par>
                                <p:cTn id="64" presetID="9" presetClass="entr" presetSubtype="0" fill="hold" nodeType="withEffect">
                                  <p:stCondLst>
                                    <p:cond delay="0"/>
                                  </p:stCondLst>
                                  <p:childTnLst>
                                    <p:set>
                                      <p:cBhvr>
                                        <p:cTn id="65" dur="1" fill="hold">
                                          <p:stCondLst>
                                            <p:cond delay="0"/>
                                          </p:stCondLst>
                                        </p:cTn>
                                        <p:tgtEl>
                                          <p:spTgt spid="10256"/>
                                        </p:tgtEl>
                                        <p:attrNameLst>
                                          <p:attrName>style.visibility</p:attrName>
                                        </p:attrNameLst>
                                      </p:cBhvr>
                                      <p:to>
                                        <p:strVal val="visible"/>
                                      </p:to>
                                    </p:set>
                                    <p:animEffect transition="in" filter="dissolve">
                                      <p:cBhvr>
                                        <p:cTn id="66" dur="500"/>
                                        <p:tgtEl>
                                          <p:spTgt spid="1025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264"/>
                                        </p:tgtEl>
                                        <p:attrNameLst>
                                          <p:attrName>style.visibility</p:attrName>
                                        </p:attrNameLst>
                                      </p:cBhvr>
                                      <p:to>
                                        <p:strVal val="visible"/>
                                      </p:to>
                                    </p:set>
                                    <p:anim calcmode="lin" valueType="num">
                                      <p:cBhvr additive="base">
                                        <p:cTn id="71" dur="500" fill="hold"/>
                                        <p:tgtEl>
                                          <p:spTgt spid="10264"/>
                                        </p:tgtEl>
                                        <p:attrNameLst>
                                          <p:attrName>ppt_x</p:attrName>
                                        </p:attrNameLst>
                                      </p:cBhvr>
                                      <p:tavLst>
                                        <p:tav tm="0">
                                          <p:val>
                                            <p:strVal val="#ppt_x"/>
                                          </p:val>
                                        </p:tav>
                                        <p:tav tm="100000">
                                          <p:val>
                                            <p:strVal val="#ppt_x"/>
                                          </p:val>
                                        </p:tav>
                                      </p:tavLst>
                                    </p:anim>
                                    <p:anim calcmode="lin" valueType="num">
                                      <p:cBhvr additive="base">
                                        <p:cTn id="72" dur="500" fill="hold"/>
                                        <p:tgtEl>
                                          <p:spTgt spid="10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P spid="10258" grpId="0"/>
      <p:bldP spid="10259" grpId="0"/>
      <p:bldP spid="10260" grpId="0"/>
      <p:bldP spid="10261" grpId="0"/>
      <p:bldP spid="10262" grpId="0"/>
      <p:bldP spid="10263" grpId="0"/>
      <p:bldP spid="1026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260350"/>
            <a:ext cx="8150225" cy="777875"/>
          </a:xfrm>
        </p:spPr>
        <p:txBody>
          <a:bodyPr/>
          <a:lstStyle/>
          <a:p>
            <a:pPr eaLnBrk="1" hangingPunct="1"/>
            <a:r>
              <a:rPr lang="en-NZ" sz="2800" b="1" smtClean="0"/>
              <a:t>Filter feeders</a:t>
            </a:r>
            <a:r>
              <a:rPr lang="en-AU" sz="2800" smtClean="0"/>
              <a:t> (cont’d)</a:t>
            </a:r>
          </a:p>
        </p:txBody>
      </p:sp>
      <p:sp>
        <p:nvSpPr>
          <p:cNvPr id="11267" name="Rectangle 3"/>
          <p:cNvSpPr>
            <a:spLocks noGrp="1" noChangeArrowheads="1"/>
          </p:cNvSpPr>
          <p:nvPr>
            <p:ph type="body" idx="1"/>
          </p:nvPr>
        </p:nvSpPr>
        <p:spPr>
          <a:xfrm>
            <a:off x="684213" y="1196975"/>
            <a:ext cx="8077200" cy="4929188"/>
          </a:xfrm>
        </p:spPr>
        <p:txBody>
          <a:bodyPr/>
          <a:lstStyle/>
          <a:p>
            <a:pPr eaLnBrk="1" hangingPunct="1">
              <a:buFontTx/>
              <a:buNone/>
            </a:pPr>
            <a:r>
              <a:rPr lang="en-NZ" smtClean="0"/>
              <a:t>The biggest filter feeders of them all.</a:t>
            </a:r>
          </a:p>
          <a:p>
            <a:pPr eaLnBrk="1" hangingPunct="1"/>
            <a:r>
              <a:rPr lang="en-NZ" smtClean="0"/>
              <a:t>Baleen whales</a:t>
            </a:r>
          </a:p>
          <a:p>
            <a:pPr eaLnBrk="1" hangingPunct="1"/>
            <a:endParaRPr lang="en-NZ" smtClean="0"/>
          </a:p>
          <a:p>
            <a:pPr eaLnBrk="1" hangingPunct="1"/>
            <a:endParaRPr lang="en-NZ" smtClean="0"/>
          </a:p>
          <a:p>
            <a:pPr eaLnBrk="1" hangingPunct="1"/>
            <a:endParaRPr lang="en-NZ" smtClean="0"/>
          </a:p>
          <a:p>
            <a:pPr eaLnBrk="1" hangingPunct="1"/>
            <a:endParaRPr lang="en-NZ" smtClean="0"/>
          </a:p>
          <a:p>
            <a:pPr eaLnBrk="1" hangingPunct="1"/>
            <a:endParaRPr lang="en-NZ" smtClean="0"/>
          </a:p>
          <a:p>
            <a:pPr eaLnBrk="1" hangingPunct="1"/>
            <a:r>
              <a:rPr lang="en-NZ" smtClean="0"/>
              <a:t>Basking sharks</a:t>
            </a:r>
            <a:endParaRPr lang="en-AU" smtClean="0"/>
          </a:p>
        </p:txBody>
      </p:sp>
      <p:pic>
        <p:nvPicPr>
          <p:cNvPr id="11269" name="Picture 5" descr="baleen_feeding_ani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205038"/>
            <a:ext cx="33115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baleen_m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205038"/>
            <a:ext cx="28813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basking shark">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292600"/>
            <a:ext cx="25717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AutoShape 8">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20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dissolve">
                                      <p:cBhvr>
                                        <p:cTn id="22" dur="500"/>
                                        <p:tgtEl>
                                          <p:spTgt spid="112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70"/>
                                        </p:tgtEl>
                                        <p:attrNameLst>
                                          <p:attrName>style.visibility</p:attrName>
                                        </p:attrNameLst>
                                      </p:cBhvr>
                                      <p:to>
                                        <p:strVal val="visible"/>
                                      </p:to>
                                    </p:set>
                                    <p:animEffect transition="in" filter="dissolve">
                                      <p:cBhvr>
                                        <p:cTn id="27" dur="500"/>
                                        <p:tgtEl>
                                          <p:spTgt spid="112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7" end="7"/>
                                            </p:txEl>
                                          </p:spTgt>
                                        </p:tgtEl>
                                        <p:attrNameLst>
                                          <p:attrName>style.visibility</p:attrName>
                                        </p:attrNameLst>
                                      </p:cBhvr>
                                      <p:to>
                                        <p:strVal val="visible"/>
                                      </p:to>
                                    </p:set>
                                    <p:animEffect transition="in" filter="fade">
                                      <p:cBhvr>
                                        <p:cTn id="32" dur="2000"/>
                                        <p:tgtEl>
                                          <p:spTgt spid="1126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1271"/>
                                        </p:tgtEl>
                                        <p:attrNameLst>
                                          <p:attrName>style.visibility</p:attrName>
                                        </p:attrNameLst>
                                      </p:cBhvr>
                                      <p:to>
                                        <p:strVal val="visible"/>
                                      </p:to>
                                    </p:set>
                                    <p:animEffect transition="in" filter="dissolve">
                                      <p:cBhvr>
                                        <p:cTn id="37" dur="500"/>
                                        <p:tgtEl>
                                          <p:spTgt spid="112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2"/>
                                        </p:tgtEl>
                                        <p:attrNameLst>
                                          <p:attrName>style.visibility</p:attrName>
                                        </p:attrNameLst>
                                      </p:cBhvr>
                                      <p:to>
                                        <p:strVal val="visible"/>
                                      </p:to>
                                    </p:set>
                                    <p:anim calcmode="lin" valueType="num">
                                      <p:cBhvr additive="base">
                                        <p:cTn id="42" dur="500" fill="hold"/>
                                        <p:tgtEl>
                                          <p:spTgt spid="11272"/>
                                        </p:tgtEl>
                                        <p:attrNameLst>
                                          <p:attrName>ppt_x</p:attrName>
                                        </p:attrNameLst>
                                      </p:cBhvr>
                                      <p:tavLst>
                                        <p:tav tm="0">
                                          <p:val>
                                            <p:strVal val="#ppt_x"/>
                                          </p:val>
                                        </p:tav>
                                        <p:tav tm="100000">
                                          <p:val>
                                            <p:strVal val="#ppt_x"/>
                                          </p:val>
                                        </p:tav>
                                      </p:tavLst>
                                    </p:anim>
                                    <p:anim calcmode="lin" valueType="num">
                                      <p:cBhvr additive="base">
                                        <p:cTn id="43"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112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260350"/>
            <a:ext cx="7313613" cy="777875"/>
          </a:xfrm>
        </p:spPr>
        <p:txBody>
          <a:bodyPr/>
          <a:lstStyle/>
          <a:p>
            <a:pPr eaLnBrk="1" hangingPunct="1"/>
            <a:r>
              <a:rPr lang="en-NZ" smtClean="0"/>
              <a:t>Predators who dangle baits</a:t>
            </a:r>
            <a:endParaRPr lang="en-AU" smtClean="0"/>
          </a:p>
        </p:txBody>
      </p:sp>
      <p:sp>
        <p:nvSpPr>
          <p:cNvPr id="6147" name="Rectangle 3"/>
          <p:cNvSpPr>
            <a:spLocks noGrp="1" noChangeArrowheads="1"/>
          </p:cNvSpPr>
          <p:nvPr>
            <p:ph type="body" idx="1"/>
          </p:nvPr>
        </p:nvSpPr>
        <p:spPr>
          <a:xfrm>
            <a:off x="539750" y="1052513"/>
            <a:ext cx="8221663" cy="5073650"/>
          </a:xfrm>
        </p:spPr>
        <p:txBody>
          <a:bodyPr/>
          <a:lstStyle/>
          <a:p>
            <a:pPr eaLnBrk="1" hangingPunct="1">
              <a:buFontTx/>
              <a:buNone/>
            </a:pPr>
            <a:endParaRPr lang="en-NZ" smtClean="0"/>
          </a:p>
        </p:txBody>
      </p:sp>
      <p:pic>
        <p:nvPicPr>
          <p:cNvPr id="12292" name="Picture 4" descr="pc313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3714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ang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557338"/>
            <a:ext cx="367188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Alligator_Snapping_Tur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365625"/>
            <a:ext cx="308927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alligator_snapping_turtle_tongue">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652963"/>
            <a:ext cx="31718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4140200" y="1196975"/>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hlinkClick r:id="rId7" action="ppaction://hlinkfile"/>
              </a:rPr>
              <a:t>Angler fish</a:t>
            </a:r>
            <a:endParaRPr lang="en-AU"/>
          </a:p>
        </p:txBody>
      </p:sp>
      <p:sp>
        <p:nvSpPr>
          <p:cNvPr id="12299" name="Text Box 11"/>
          <p:cNvSpPr txBox="1">
            <a:spLocks noChangeArrowheads="1"/>
          </p:cNvSpPr>
          <p:nvPr/>
        </p:nvSpPr>
        <p:spPr bwMode="auto">
          <a:xfrm>
            <a:off x="1187450" y="4797425"/>
            <a:ext cx="136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hlinkClick r:id="rId8" action="ppaction://hlinkfile"/>
              </a:rPr>
              <a:t>Snapping turtle</a:t>
            </a:r>
            <a:endParaRPr lang="en-AU"/>
          </a:p>
        </p:txBody>
      </p:sp>
      <p:sp>
        <p:nvSpPr>
          <p:cNvPr id="12300" name="AutoShape 12">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dissolve">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8"/>
                                        </p:tgtEl>
                                        <p:attrNameLst>
                                          <p:attrName>style.visibility</p:attrName>
                                        </p:attrNameLst>
                                      </p:cBhvr>
                                      <p:to>
                                        <p:strVal val="visible"/>
                                      </p:to>
                                    </p:set>
                                    <p:animEffect transition="in" filter="dissolve">
                                      <p:cBhvr>
                                        <p:cTn id="17" dur="500"/>
                                        <p:tgtEl>
                                          <p:spTgt spid="122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dissolve">
                                      <p:cBhvr>
                                        <p:cTn id="22" dur="500"/>
                                        <p:tgtEl>
                                          <p:spTgt spid="122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9"/>
                                        </p:tgtEl>
                                        <p:attrNameLst>
                                          <p:attrName>style.visibility</p:attrName>
                                        </p:attrNameLst>
                                      </p:cBhvr>
                                      <p:to>
                                        <p:strVal val="visible"/>
                                      </p:to>
                                    </p:set>
                                    <p:animEffect transition="in" filter="dissolve">
                                      <p:cBhvr>
                                        <p:cTn id="27" dur="500"/>
                                        <p:tgtEl>
                                          <p:spTgt spid="122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297"/>
                                        </p:tgtEl>
                                        <p:attrNameLst>
                                          <p:attrName>style.visibility</p:attrName>
                                        </p:attrNameLst>
                                      </p:cBhvr>
                                      <p:to>
                                        <p:strVal val="visible"/>
                                      </p:to>
                                    </p:set>
                                    <p:animEffect transition="in" filter="dissolve">
                                      <p:cBhvr>
                                        <p:cTn id="32" dur="500"/>
                                        <p:tgtEl>
                                          <p:spTgt spid="122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300"/>
                                        </p:tgtEl>
                                        <p:attrNameLst>
                                          <p:attrName>style.visibility</p:attrName>
                                        </p:attrNameLst>
                                      </p:cBhvr>
                                      <p:to>
                                        <p:strVal val="visible"/>
                                      </p:to>
                                    </p:set>
                                    <p:anim calcmode="lin" valueType="num">
                                      <p:cBhvr additive="base">
                                        <p:cTn id="37" dur="500" fill="hold"/>
                                        <p:tgtEl>
                                          <p:spTgt spid="12300"/>
                                        </p:tgtEl>
                                        <p:attrNameLst>
                                          <p:attrName>ppt_x</p:attrName>
                                        </p:attrNameLst>
                                      </p:cBhvr>
                                      <p:tavLst>
                                        <p:tav tm="0">
                                          <p:val>
                                            <p:strVal val="#ppt_x"/>
                                          </p:val>
                                        </p:tav>
                                        <p:tav tm="100000">
                                          <p:val>
                                            <p:strVal val="#ppt_x"/>
                                          </p:val>
                                        </p:tav>
                                      </p:tavLst>
                                    </p:anim>
                                    <p:anim calcmode="lin" valueType="num">
                                      <p:cBhvr additive="base">
                                        <p:cTn id="38"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12299" grpId="0"/>
      <p:bldP spid="123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900113" y="1125538"/>
            <a:ext cx="7861300" cy="5000625"/>
          </a:xfrm>
        </p:spPr>
        <p:txBody>
          <a:bodyPr/>
          <a:lstStyle/>
          <a:p>
            <a:pPr eaLnBrk="1" hangingPunct="1">
              <a:buFontTx/>
              <a:buNone/>
            </a:pPr>
            <a:r>
              <a:rPr lang="en-NZ" sz="1800" smtClean="0"/>
              <a:t>Ant</a:t>
            </a:r>
            <a:r>
              <a:rPr lang="en-NZ" sz="2000" smtClean="0"/>
              <a:t> </a:t>
            </a:r>
            <a:r>
              <a:rPr lang="en-NZ" sz="1800" smtClean="0"/>
              <a:t>lion pits		</a:t>
            </a:r>
            <a:r>
              <a:rPr lang="en-NZ" sz="1800" smtClean="0">
                <a:hlinkClick r:id="rId2" action="ppaction://hlinkfile"/>
              </a:rPr>
              <a:t>Ant lion	</a:t>
            </a:r>
            <a:r>
              <a:rPr lang="en-NZ" sz="1800" smtClean="0"/>
              <a:t>	</a:t>
            </a:r>
          </a:p>
          <a:p>
            <a:pPr eaLnBrk="1" hangingPunct="1"/>
            <a:endParaRPr lang="en-NZ" sz="2000" smtClean="0"/>
          </a:p>
          <a:p>
            <a:pPr eaLnBrk="1" hangingPunct="1"/>
            <a:endParaRPr lang="en-NZ" sz="2400" smtClean="0"/>
          </a:p>
          <a:p>
            <a:pPr eaLnBrk="1" hangingPunct="1"/>
            <a:endParaRPr lang="en-NZ" sz="2400" smtClean="0"/>
          </a:p>
          <a:p>
            <a:pPr eaLnBrk="1" hangingPunct="1"/>
            <a:endParaRPr lang="en-NZ" sz="2400" smtClean="0"/>
          </a:p>
          <a:p>
            <a:pPr eaLnBrk="1" hangingPunct="1"/>
            <a:endParaRPr lang="en-NZ" sz="2400" smtClean="0"/>
          </a:p>
          <a:p>
            <a:pPr eaLnBrk="1" hangingPunct="1"/>
            <a:endParaRPr lang="en-AU" sz="2400" smtClean="0"/>
          </a:p>
        </p:txBody>
      </p:sp>
      <p:sp>
        <p:nvSpPr>
          <p:cNvPr id="7171" name="Rectangle 4"/>
          <p:cNvSpPr>
            <a:spLocks noGrp="1" noChangeArrowheads="1"/>
          </p:cNvSpPr>
          <p:nvPr>
            <p:ph type="title"/>
          </p:nvPr>
        </p:nvSpPr>
        <p:spPr>
          <a:xfrm>
            <a:off x="1042988" y="260350"/>
            <a:ext cx="7313612" cy="792163"/>
          </a:xfrm>
          <a:noFill/>
        </p:spPr>
        <p:txBody>
          <a:bodyPr/>
          <a:lstStyle/>
          <a:p>
            <a:pPr eaLnBrk="1" hangingPunct="1"/>
            <a:r>
              <a:rPr lang="en-NZ" smtClean="0"/>
              <a:t>Predators who use traps</a:t>
            </a:r>
            <a:endParaRPr lang="en-AU" smtClean="0"/>
          </a:p>
        </p:txBody>
      </p:sp>
      <p:pic>
        <p:nvPicPr>
          <p:cNvPr id="13317" name="Picture 5" descr="antlion_larva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557338"/>
            <a:ext cx="208756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p50wm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484313"/>
            <a:ext cx="230505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Ant-lion_pi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988" y="1557338"/>
            <a:ext cx="208915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spi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3573463"/>
            <a:ext cx="2433637"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funne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3716338"/>
            <a:ext cx="27019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1"/>
          <p:cNvSpPr txBox="1">
            <a:spLocks noChangeArrowheads="1"/>
          </p:cNvSpPr>
          <p:nvPr/>
        </p:nvSpPr>
        <p:spPr bwMode="auto">
          <a:xfrm>
            <a:off x="3563938" y="3644900"/>
            <a:ext cx="144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Golden orb web spider</a:t>
            </a:r>
            <a:endParaRPr lang="en-AU"/>
          </a:p>
        </p:txBody>
      </p:sp>
      <p:sp>
        <p:nvSpPr>
          <p:cNvPr id="13324" name="Text Box 12"/>
          <p:cNvSpPr txBox="1">
            <a:spLocks noChangeArrowheads="1"/>
          </p:cNvSpPr>
          <p:nvPr/>
        </p:nvSpPr>
        <p:spPr bwMode="auto">
          <a:xfrm>
            <a:off x="4356100" y="5229225"/>
            <a:ext cx="1511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t>Funnel web spider</a:t>
            </a:r>
            <a:endParaRPr lang="en-AU"/>
          </a:p>
        </p:txBody>
      </p:sp>
      <p:sp>
        <p:nvSpPr>
          <p:cNvPr id="13325" name="AutoShape 13">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dissolve">
                                      <p:cBhvr>
                                        <p:cTn id="7" dur="500"/>
                                        <p:tgtEl>
                                          <p:spTgt spid="13319"/>
                                        </p:tgtEl>
                                      </p:cBhvr>
                                    </p:animEffect>
                                  </p:childTnLst>
                                </p:cTn>
                              </p:par>
                              <p:par>
                                <p:cTn id="8" presetID="9" presetClass="entr" presetSubtype="0" fill="hold"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dissolve">
                                      <p:cBhvr>
                                        <p:cTn id="10" dur="500"/>
                                        <p:tgtEl>
                                          <p:spTgt spid="133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dissolve">
                                      <p:cBhvr>
                                        <p:cTn id="15" dur="500"/>
                                        <p:tgtEl>
                                          <p:spTgt spid="133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3320"/>
                                        </p:tgtEl>
                                        <p:attrNameLst>
                                          <p:attrName>style.visibility</p:attrName>
                                        </p:attrNameLst>
                                      </p:cBhvr>
                                      <p:to>
                                        <p:strVal val="visible"/>
                                      </p:to>
                                    </p:set>
                                    <p:animEffect transition="in" filter="dissolve">
                                      <p:cBhvr>
                                        <p:cTn id="20" dur="500"/>
                                        <p:tgtEl>
                                          <p:spTgt spid="1332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323"/>
                                        </p:tgtEl>
                                        <p:attrNameLst>
                                          <p:attrName>style.visibility</p:attrName>
                                        </p:attrNameLst>
                                      </p:cBhvr>
                                      <p:to>
                                        <p:strVal val="visible"/>
                                      </p:to>
                                    </p:set>
                                    <p:animEffect transition="in" filter="dissolve">
                                      <p:cBhvr>
                                        <p:cTn id="23" dur="500"/>
                                        <p:tgtEl>
                                          <p:spTgt spid="133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3322"/>
                                        </p:tgtEl>
                                        <p:attrNameLst>
                                          <p:attrName>style.visibility</p:attrName>
                                        </p:attrNameLst>
                                      </p:cBhvr>
                                      <p:to>
                                        <p:strVal val="visible"/>
                                      </p:to>
                                    </p:set>
                                    <p:animEffect transition="in" filter="dissolve">
                                      <p:cBhvr>
                                        <p:cTn id="28" dur="500"/>
                                        <p:tgtEl>
                                          <p:spTgt spid="133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324"/>
                                        </p:tgtEl>
                                        <p:attrNameLst>
                                          <p:attrName>style.visibility</p:attrName>
                                        </p:attrNameLst>
                                      </p:cBhvr>
                                      <p:to>
                                        <p:strVal val="visible"/>
                                      </p:to>
                                    </p:set>
                                    <p:animEffect transition="in" filter="dissolve">
                                      <p:cBhvr>
                                        <p:cTn id="31" dur="500"/>
                                        <p:tgtEl>
                                          <p:spTgt spid="133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325"/>
                                        </p:tgtEl>
                                        <p:attrNameLst>
                                          <p:attrName>style.visibility</p:attrName>
                                        </p:attrNameLst>
                                      </p:cBhvr>
                                      <p:to>
                                        <p:strVal val="visible"/>
                                      </p:to>
                                    </p:set>
                                    <p:anim calcmode="lin" valueType="num">
                                      <p:cBhvr additive="base">
                                        <p:cTn id="36" dur="500" fill="hold"/>
                                        <p:tgtEl>
                                          <p:spTgt spid="13325"/>
                                        </p:tgtEl>
                                        <p:attrNameLst>
                                          <p:attrName>ppt_x</p:attrName>
                                        </p:attrNameLst>
                                      </p:cBhvr>
                                      <p:tavLst>
                                        <p:tav tm="0">
                                          <p:val>
                                            <p:strVal val="#ppt_x"/>
                                          </p:val>
                                        </p:tav>
                                        <p:tav tm="100000">
                                          <p:val>
                                            <p:strVal val="#ppt_x"/>
                                          </p:val>
                                        </p:tav>
                                      </p:tavLst>
                                    </p:anim>
                                    <p:anim calcmode="lin" valueType="num">
                                      <p:cBhvr additive="base">
                                        <p:cTn id="37"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P spid="13324" grpId="0"/>
      <p:bldP spid="133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274638"/>
            <a:ext cx="8293100" cy="777875"/>
          </a:xfrm>
        </p:spPr>
        <p:txBody>
          <a:bodyPr/>
          <a:lstStyle/>
          <a:p>
            <a:pPr eaLnBrk="1" hangingPunct="1"/>
            <a:r>
              <a:rPr lang="en-NZ" smtClean="0"/>
              <a:t>Predators who ambush their prey</a:t>
            </a:r>
            <a:endParaRPr lang="en-AU" smtClean="0"/>
          </a:p>
        </p:txBody>
      </p:sp>
      <p:sp>
        <p:nvSpPr>
          <p:cNvPr id="8195" name="Rectangle 3"/>
          <p:cNvSpPr>
            <a:spLocks noGrp="1" noChangeArrowheads="1"/>
          </p:cNvSpPr>
          <p:nvPr>
            <p:ph type="body" idx="1"/>
          </p:nvPr>
        </p:nvSpPr>
        <p:spPr>
          <a:xfrm>
            <a:off x="827088" y="1268413"/>
            <a:ext cx="7934325" cy="4857750"/>
          </a:xfrm>
        </p:spPr>
        <p:txBody>
          <a:bodyPr/>
          <a:lstStyle/>
          <a:p>
            <a:pPr eaLnBrk="1" hangingPunct="1"/>
            <a:endParaRPr lang="en-NZ" smtClean="0"/>
          </a:p>
        </p:txBody>
      </p:sp>
      <p:pic>
        <p:nvPicPr>
          <p:cNvPr id="14341" name="Picture 5" descr="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844675"/>
            <a:ext cx="22764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A mostly submerged Crocod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628775"/>
            <a:ext cx="33845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mantis_ea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933825"/>
            <a:ext cx="24447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jagu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4221163"/>
            <a:ext cx="3024187"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AutoShape 10">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dissolve">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dissolve">
                                      <p:cBhvr>
                                        <p:cTn id="12" dur="500"/>
                                        <p:tgtEl>
                                          <p:spTgt spid="14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dissolve">
                                      <p:cBhvr>
                                        <p:cTn id="17" dur="500"/>
                                        <p:tgtEl>
                                          <p:spTgt spid="143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dissolve">
                                      <p:cBhvr>
                                        <p:cTn id="22" dur="500"/>
                                        <p:tgtEl>
                                          <p:spTgt spid="143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346"/>
                                        </p:tgtEl>
                                        <p:attrNameLst>
                                          <p:attrName>style.visibility</p:attrName>
                                        </p:attrNameLst>
                                      </p:cBhvr>
                                      <p:to>
                                        <p:strVal val="visible"/>
                                      </p:to>
                                    </p:set>
                                    <p:anim calcmode="lin" valueType="num">
                                      <p:cBhvr additive="base">
                                        <p:cTn id="27" dur="500" fill="hold"/>
                                        <p:tgtEl>
                                          <p:spTgt spid="14346"/>
                                        </p:tgtEl>
                                        <p:attrNameLst>
                                          <p:attrName>ppt_x</p:attrName>
                                        </p:attrNameLst>
                                      </p:cBhvr>
                                      <p:tavLst>
                                        <p:tav tm="0">
                                          <p:val>
                                            <p:strVal val="#ppt_x"/>
                                          </p:val>
                                        </p:tav>
                                        <p:tav tm="100000">
                                          <p:val>
                                            <p:strVal val="#ppt_x"/>
                                          </p:val>
                                        </p:tav>
                                      </p:tavLst>
                                    </p:anim>
                                    <p:anim calcmode="lin" valueType="num">
                                      <p:cBhvr additive="base">
                                        <p:cTn id="28"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750" y="260350"/>
            <a:ext cx="8250238" cy="777875"/>
          </a:xfrm>
        </p:spPr>
        <p:txBody>
          <a:bodyPr/>
          <a:lstStyle/>
          <a:p>
            <a:pPr eaLnBrk="1" hangingPunct="1"/>
            <a:r>
              <a:rPr lang="en-NZ" sz="3200" smtClean="0"/>
              <a:t>Predators must have the right appendages </a:t>
            </a:r>
            <a:endParaRPr lang="en-AU" sz="3200" smtClean="0"/>
          </a:p>
        </p:txBody>
      </p:sp>
      <p:sp>
        <p:nvSpPr>
          <p:cNvPr id="9219" name="Rectangle 3"/>
          <p:cNvSpPr>
            <a:spLocks noGrp="1" noChangeArrowheads="1"/>
          </p:cNvSpPr>
          <p:nvPr>
            <p:ph type="body" idx="1"/>
          </p:nvPr>
        </p:nvSpPr>
        <p:spPr>
          <a:xfrm>
            <a:off x="539750" y="981075"/>
            <a:ext cx="8221663" cy="5145088"/>
          </a:xfrm>
        </p:spPr>
        <p:txBody>
          <a:bodyPr/>
          <a:lstStyle/>
          <a:p>
            <a:pPr eaLnBrk="1" hangingPunct="1"/>
            <a:r>
              <a:rPr lang="en-NZ" sz="2400" smtClean="0"/>
              <a:t>Teeth, claws, tongues</a:t>
            </a:r>
            <a:endParaRPr lang="en-AU" sz="2400" smtClean="0"/>
          </a:p>
        </p:txBody>
      </p:sp>
      <p:pic>
        <p:nvPicPr>
          <p:cNvPr id="9220" name="Picture 5" descr="No image for claws? Refresh th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773238"/>
            <a:ext cx="28797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250px-Tigergeb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16795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0207anteater_claw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773238"/>
            <a:ext cx="25923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0706feature_cameleon">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365625"/>
            <a:ext cx="83248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AutoShape 9">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additive="base">
                                        <p:cTn id="7" dur="500" fill="hold"/>
                                        <p:tgtEl>
                                          <p:spTgt spid="15369"/>
                                        </p:tgtEl>
                                        <p:attrNameLst>
                                          <p:attrName>ppt_x</p:attrName>
                                        </p:attrNameLst>
                                      </p:cBhvr>
                                      <p:tavLst>
                                        <p:tav tm="0">
                                          <p:val>
                                            <p:strVal val="#ppt_x"/>
                                          </p:val>
                                        </p:tav>
                                        <p:tav tm="100000">
                                          <p:val>
                                            <p:strVal val="#ppt_x"/>
                                          </p:val>
                                        </p:tav>
                                      </p:tavLst>
                                    </p:anim>
                                    <p:anim calcmode="lin" valueType="num">
                                      <p:cBhvr additive="base">
                                        <p:cTn id="8"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260350"/>
            <a:ext cx="4681537" cy="792163"/>
          </a:xfrm>
        </p:spPr>
        <p:txBody>
          <a:bodyPr/>
          <a:lstStyle/>
          <a:p>
            <a:pPr eaLnBrk="1" hangingPunct="1"/>
            <a:r>
              <a:rPr lang="en-NZ" sz="2800" smtClean="0"/>
              <a:t>More Predator appendages</a:t>
            </a:r>
            <a:endParaRPr lang="en-AU" sz="2800" smtClean="0"/>
          </a:p>
        </p:txBody>
      </p:sp>
      <p:sp>
        <p:nvSpPr>
          <p:cNvPr id="11267" name="Rectangle 3"/>
          <p:cNvSpPr>
            <a:spLocks noGrp="1" noChangeArrowheads="1"/>
          </p:cNvSpPr>
          <p:nvPr>
            <p:ph type="body" idx="1"/>
          </p:nvPr>
        </p:nvSpPr>
        <p:spPr>
          <a:xfrm>
            <a:off x="323850" y="981075"/>
            <a:ext cx="4608513" cy="5145088"/>
          </a:xfrm>
        </p:spPr>
        <p:txBody>
          <a:bodyPr/>
          <a:lstStyle/>
          <a:p>
            <a:pPr eaLnBrk="1" hangingPunct="1">
              <a:buFontTx/>
              <a:buNone/>
            </a:pPr>
            <a:r>
              <a:rPr lang="en-NZ" sz="2400" smtClean="0"/>
              <a:t>	Snakes’ jaws can disengage so they can swallow their prey, be it an egg, a frog or a kangaroo!</a:t>
            </a:r>
          </a:p>
          <a:p>
            <a:pPr lvl="1" eaLnBrk="1" hangingPunct="1">
              <a:buFontTx/>
              <a:buNone/>
            </a:pPr>
            <a:r>
              <a:rPr lang="en-NZ" sz="2000" smtClean="0">
                <a:hlinkClick r:id="rId2" action="ppaction://hlinkfile"/>
              </a:rPr>
              <a:t>Even an alligator</a:t>
            </a:r>
            <a:endParaRPr lang="en-AU" sz="2000" smtClean="0"/>
          </a:p>
          <a:p>
            <a:pPr eaLnBrk="1" hangingPunct="1"/>
            <a:endParaRPr lang="en-AU" sz="2400" smtClean="0"/>
          </a:p>
        </p:txBody>
      </p:sp>
      <p:pic>
        <p:nvPicPr>
          <p:cNvPr id="20484" name="Picture 4" descr="garter sn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76250"/>
            <a:ext cx="3824288"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snak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573463"/>
            <a:ext cx="38004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rhombiceat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573463"/>
            <a:ext cx="36004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AutoShape 7">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dissolve">
                                      <p:cBhvr>
                                        <p:cTn id="17" dur="500"/>
                                        <p:tgtEl>
                                          <p:spTgt spid="204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dissolve">
                                      <p:cBhvr>
                                        <p:cTn id="22" dur="500"/>
                                        <p:tgtEl>
                                          <p:spTgt spid="204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fade">
                                      <p:cBhvr>
                                        <p:cTn id="27" dur="500"/>
                                        <p:tgtEl>
                                          <p:spTgt spid="204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1" end="1"/>
                                            </p:txEl>
                                          </p:spTgt>
                                        </p:tgtEl>
                                        <p:attrNameLst>
                                          <p:attrName>style.visibility</p:attrName>
                                        </p:attrNameLst>
                                      </p:cBhvr>
                                      <p:to>
                                        <p:strVal val="visible"/>
                                      </p:to>
                                    </p:set>
                                    <p:animEffect transition="in" filter="fade">
                                      <p:cBhvr>
                                        <p:cTn id="32" dur="2000"/>
                                        <p:tgtEl>
                                          <p:spTgt spid="1126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7"/>
                                        </p:tgtEl>
                                        <p:attrNameLst>
                                          <p:attrName>style.visibility</p:attrName>
                                        </p:attrNameLst>
                                      </p:cBhvr>
                                      <p:to>
                                        <p:strVal val="visible"/>
                                      </p:to>
                                    </p:set>
                                    <p:anim calcmode="lin" valueType="num">
                                      <p:cBhvr additive="base">
                                        <p:cTn id="37" dur="500" fill="hold"/>
                                        <p:tgtEl>
                                          <p:spTgt spid="20487"/>
                                        </p:tgtEl>
                                        <p:attrNameLst>
                                          <p:attrName>ppt_x</p:attrName>
                                        </p:attrNameLst>
                                      </p:cBhvr>
                                      <p:tavLst>
                                        <p:tav tm="0">
                                          <p:val>
                                            <p:strVal val="#ppt_x"/>
                                          </p:val>
                                        </p:tav>
                                        <p:tav tm="100000">
                                          <p:val>
                                            <p:strVal val="#ppt_x"/>
                                          </p:val>
                                        </p:tav>
                                      </p:tavLst>
                                    </p:anim>
                                    <p:anim calcmode="lin" valueType="num">
                                      <p:cBhvr additive="base">
                                        <p:cTn id="3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204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5288" y="476250"/>
            <a:ext cx="8366125" cy="5649913"/>
          </a:xfrm>
        </p:spPr>
        <p:txBody>
          <a:bodyPr/>
          <a:lstStyle/>
          <a:p>
            <a:pPr eaLnBrk="1" hangingPunct="1">
              <a:buFontTx/>
              <a:buNone/>
            </a:pPr>
            <a:r>
              <a:rPr lang="en-NZ" smtClean="0"/>
              <a:t>Some predators Hunt in swarms, e.g. army ants</a:t>
            </a:r>
            <a:endParaRPr lang="en-AU" smtClean="0"/>
          </a:p>
        </p:txBody>
      </p:sp>
      <p:pic>
        <p:nvPicPr>
          <p:cNvPr id="16389" name="Picture 5" descr="army 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341438"/>
            <a:ext cx="7056438"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army_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41438"/>
            <a:ext cx="24479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6">
            <a:hlinkClick r:id="" action="ppaction://hlinkshowjump?jump=nextslide" highlightClick="1"/>
          </p:cNvPr>
          <p:cNvSpPr>
            <a:spLocks noChangeArrowheads="1"/>
          </p:cNvSpPr>
          <p:nvPr/>
        </p:nvSpPr>
        <p:spPr bwMode="auto">
          <a:xfrm>
            <a:off x="8604250" y="6308725"/>
            <a:ext cx="539750" cy="54927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dissolve">
                                      <p:cBhvr>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additive="base">
                                        <p:cTn id="17" dur="500" fill="hold"/>
                                        <p:tgtEl>
                                          <p:spTgt spid="16390"/>
                                        </p:tgtEl>
                                        <p:attrNameLst>
                                          <p:attrName>ppt_x</p:attrName>
                                        </p:attrNameLst>
                                      </p:cBhvr>
                                      <p:tavLst>
                                        <p:tav tm="0">
                                          <p:val>
                                            <p:strVal val="#ppt_x"/>
                                          </p:val>
                                        </p:tav>
                                        <p:tav tm="100000">
                                          <p:val>
                                            <p:strVal val="#ppt_x"/>
                                          </p:val>
                                        </p:tav>
                                      </p:tavLst>
                                    </p:anim>
                                    <p:anim calcmode="lin" valueType="num">
                                      <p:cBhvr additive="base">
                                        <p:cTn id="18"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Lst>
  </p:timing>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Writing close-up design template</Template>
  <TotalTime>515</TotalTime>
  <Words>262</Words>
  <Application>Microsoft Office PowerPoint</Application>
  <PresentationFormat>On-screen Show (4:3)</PresentationFormat>
  <Paragraphs>54</Paragraphs>
  <Slides>16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WritingDesignTemplate</vt:lpstr>
      <vt:lpstr>Responses of animals to the biotic environment</vt:lpstr>
      <vt:lpstr>Adaptations for getting food</vt:lpstr>
      <vt:lpstr>Filter feeders (cont’d)</vt:lpstr>
      <vt:lpstr>Predators who dangle baits</vt:lpstr>
      <vt:lpstr>Predators who use traps</vt:lpstr>
      <vt:lpstr>Predators who ambush their prey</vt:lpstr>
      <vt:lpstr>Predators must have the right appendages </vt:lpstr>
      <vt:lpstr>More Predator appendages</vt:lpstr>
      <vt:lpstr>PowerPoint Presentation</vt:lpstr>
      <vt:lpstr>PowerPoint Presentation</vt:lpstr>
      <vt:lpstr>PowerPoint Presentation</vt:lpstr>
      <vt:lpstr>Some predators use tools</vt:lpstr>
      <vt:lpstr>Predator- prey relations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Responses of animals to the biotic environment</dc:title>
  <dc:creator>Wood</dc:creator>
  <cp:lastModifiedBy>Rick Wood</cp:lastModifiedBy>
  <cp:revision>37</cp:revision>
  <dcterms:created xsi:type="dcterms:W3CDTF">2007-04-29T03:55:26Z</dcterms:created>
  <dcterms:modified xsi:type="dcterms:W3CDTF">2014-02-27T19:17:41Z</dcterms:modified>
</cp:coreProperties>
</file>